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6" r:id="rId5"/>
    <p:sldId id="257" r:id="rId6"/>
    <p:sldId id="258" r:id="rId7"/>
    <p:sldId id="259" r:id="rId8"/>
    <p:sldId id="265" r:id="rId9"/>
    <p:sldId id="266" r:id="rId10"/>
    <p:sldId id="276" r:id="rId11"/>
    <p:sldId id="267"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718"/>
  </p:normalViewPr>
  <p:slideViewPr>
    <p:cSldViewPr snapToGrid="0">
      <p:cViewPr varScale="1">
        <p:scale>
          <a:sx n="86" d="100"/>
          <a:sy n="86" d="100"/>
        </p:scale>
        <p:origin x="562" y="58"/>
      </p:cViewPr>
      <p:guideLst/>
    </p:cSldViewPr>
  </p:slid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12/22/2023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AE46C21D-EBB5-4F3D-B06D-166777189317}" type="datetime1">
              <a:rPr lang="en-US" smtClean="0"/>
              <a:t>12/22/2023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1DFFEA26-EB1D-498C-95CD-1ECE586790AA}" type="datetime1">
              <a:rPr lang="en-US" smtClean="0"/>
              <a:t>12/22/2023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539842EE-D56F-4F18-94E7-094CEF23F906}" type="datetime1">
              <a:rPr lang="en-US" smtClean="0"/>
              <a:t>12/22/2023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45B08281-154C-4FEF-A6DF-18BA3AC0F374}" type="datetime1">
              <a:rPr lang="en-US" smtClean="0"/>
              <a:t>12/22/2023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04D857D4-BD7E-4A06-844B-AAD504F1114F}" type="datetime1">
              <a:rPr lang="en-US" smtClean="0"/>
              <a:t>12/22/2023</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916AFA50-87A4-4E99-B112-8C6B1DFB84B2}" type="datetime1">
              <a:rPr lang="en-US" smtClean="0"/>
              <a:t>12/22/2023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6B3905CA-BF0F-4A1B-AA0D-85E42F5D5A85}" type="datetime1">
              <a:rPr lang="en-US" smtClean="0"/>
              <a:t>12/22/2023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D3DA9A77-60C0-4BB8-898D-2828EE4073AD}" type="datetime1">
              <a:rPr lang="en-US" smtClean="0"/>
              <a:t>12/22/2023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C1F30CD5-42B1-4614-9F46-5D29928CC2DB}" type="datetime1">
              <a:rPr lang="en-US" smtClean="0"/>
              <a:t>12/22/2023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EE6020E3-D95B-4E55-964F-4B1A98BDAA6F}" type="datetime1">
              <a:rPr lang="en-US" smtClean="0"/>
              <a:t>12/22/2023</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FC9A72C8-1C87-42EF-8A11-BF6DFA19ED8B}" type="datetime1">
              <a:rPr lang="en-US" smtClean="0"/>
              <a:t>12/22/2023</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a:lstStyle/>
          <a:p>
            <a:r>
              <a:rPr lang="en-US" dirty="0"/>
              <a:t>Maryland Estate Tax</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806675"/>
          </a:xfrm>
        </p:spPr>
        <p:txBody>
          <a:bodyPr/>
          <a:lstStyle/>
          <a:p>
            <a:r>
              <a:rPr lang="en-US" dirty="0"/>
              <a:t>Amanda Abel</a:t>
            </a:r>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017467"/>
            <a:ext cx="9779182" cy="3366815"/>
          </a:xfrm>
        </p:spPr>
        <p:txBody>
          <a:bodyPr vert="horz" lIns="91440" tIns="45720" rIns="91440" bIns="45720" rtlCol="0" anchor="t">
            <a:normAutofit/>
          </a:bodyPr>
          <a:lstStyle/>
          <a:p>
            <a:r>
              <a:rPr lang="en-US" dirty="0"/>
              <a:t>What is the Maryland Estate Tax?</a:t>
            </a:r>
          </a:p>
          <a:p>
            <a:r>
              <a:rPr lang="en-US" dirty="0"/>
              <a:t>Common Problem with Returns</a:t>
            </a:r>
          </a:p>
          <a:p>
            <a:r>
              <a:rPr lang="en-US" dirty="0"/>
              <a:t>Legislative Updates/Portability Filings</a:t>
            </a:r>
          </a:p>
          <a:p>
            <a:r>
              <a:rPr lang="en-US" dirty="0"/>
              <a:t>Helpful Hints for </a:t>
            </a:r>
            <a:r>
              <a:rPr lang="en-US" dirty="0" err="1"/>
              <a:t>Practicioners</a:t>
            </a:r>
            <a:endParaRPr lang="en-US" dirty="0"/>
          </a:p>
          <a:p>
            <a:r>
              <a:rPr lang="en-US" dirty="0"/>
              <a:t>Q &amp; A</a:t>
            </a:r>
          </a:p>
          <a:p>
            <a:endParaRPr lang="en-US" dirty="0"/>
          </a:p>
        </p:txBody>
      </p:sp>
      <p:sp>
        <p:nvSpPr>
          <p:cNvPr id="5" name="Footer Placeholder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a:lstStyle/>
          <a:p>
            <a:endParaRPr lang="en-US" dirty="0"/>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What is the Maryland Estate Tax?</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436483"/>
          </a:xfrm>
        </p:spPr>
        <p:txBody>
          <a:bodyPr vert="horz" lIns="91440" tIns="45720" rIns="91440" bIns="45720" rtlCol="0" anchor="t">
            <a:normAutofit fontScale="55000" lnSpcReduction="20000"/>
          </a:bodyPr>
          <a:lstStyle/>
          <a:p>
            <a:pPr algn="l"/>
            <a:r>
              <a:rPr lang="en-US" b="0" i="0" dirty="0">
                <a:solidFill>
                  <a:srgbClr val="333333"/>
                </a:solidFill>
                <a:effectLst/>
                <a:latin typeface="Open Sans" panose="020F0502020204030204" pitchFamily="34" charset="0"/>
              </a:rPr>
              <a:t>The Maryland estate tax is a state tax imposed on the transfer of property in a decedent's estate. Payment of the Maryland estate tax is due nine (9) months after the decedent's date of death.</a:t>
            </a:r>
          </a:p>
          <a:p>
            <a:pPr algn="l"/>
            <a:r>
              <a:rPr lang="en-US" b="0" i="0" dirty="0">
                <a:solidFill>
                  <a:srgbClr val="333333"/>
                </a:solidFill>
                <a:effectLst/>
                <a:latin typeface="Open Sans" panose="020F0502020204030204" pitchFamily="34" charset="0"/>
              </a:rPr>
              <a:t>A Maryland estate tax return is required for every estate whose federal gross estate, plus adjusted taxable gifts, plus property for which a Maryland Qualified Terminal Interest Property (QTIP) election was previously made on a Maryland estate tax return filed for the estate of the decedent's predeceased spouse, equals or exceeds the Maryland estate tax exemption amount for the year of the decedent's death, and the decedent at the date of death was a Maryland resident or a nonresident but owned real or tangible personal property having a taxable situs in Maryland.</a:t>
            </a:r>
          </a:p>
          <a:p>
            <a:pPr algn="l"/>
            <a:r>
              <a:rPr lang="en-US" b="0" i="0" dirty="0">
                <a:solidFill>
                  <a:srgbClr val="333333"/>
                </a:solidFill>
                <a:effectLst/>
                <a:latin typeface="Open Sans" panose="020F0502020204030204" pitchFamily="34" charset="0"/>
              </a:rPr>
              <a:t>The </a:t>
            </a:r>
            <a:r>
              <a:rPr lang="en-US" b="1" i="0" dirty="0">
                <a:solidFill>
                  <a:srgbClr val="333333"/>
                </a:solidFill>
                <a:effectLst/>
                <a:latin typeface="Open Sans" panose="020F0502020204030204" pitchFamily="34" charset="0"/>
              </a:rPr>
              <a:t>gross estate</a:t>
            </a:r>
            <a:r>
              <a:rPr lang="en-US" b="0" i="0" dirty="0">
                <a:solidFill>
                  <a:srgbClr val="333333"/>
                </a:solidFill>
                <a:effectLst/>
                <a:latin typeface="Open Sans" panose="020F0502020204030204" pitchFamily="34" charset="0"/>
              </a:rPr>
              <a:t> includes all property, real or personal, tangible or intangible, wherever situated, in which the decedent had an interest. It includes such items as annuities, joint assets with right of survivorship, transfers made without adequate consideration, the includible portion of tenancies by the entirety, certain life insurance proceeds, and general power of appointment property, to name a few. The value of the property must be based upon an appraisal from a Certified Appraiser. For more information on the gross estate, visit the IRS website regarding the Federal Estate Tax and review 2031 of the Internal Revenue Code.</a:t>
            </a:r>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a:xfrm>
            <a:off x="4038600" y="6356350"/>
            <a:ext cx="4114800" cy="365125"/>
          </a:xfrm>
        </p:spPr>
        <p:txBody>
          <a:bodyPr/>
          <a:lstStyle/>
          <a:p>
            <a:endParaRPr lang="en-US" dirty="0"/>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059400"/>
            <a:ext cx="6245912" cy="2387600"/>
          </a:xfrm>
        </p:spPr>
        <p:txBody>
          <a:bodyPr/>
          <a:lstStyle/>
          <a:p>
            <a:r>
              <a:rPr lang="en-US" dirty="0"/>
              <a:t>Common Problems </a:t>
            </a:r>
          </a:p>
        </p:txBody>
      </p:sp>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a:xfrm>
            <a:off x="1167494" y="3539075"/>
            <a:ext cx="6245912" cy="1406101"/>
          </a:xfrm>
        </p:spPr>
        <p:txBody>
          <a:bodyPr vert="horz" lIns="91440" tIns="45720" rIns="91440" bIns="45720" rtlCol="0" anchor="t">
            <a:normAutofit/>
          </a:bodyPr>
          <a:lstStyle/>
          <a:p>
            <a:endParaRPr lang="en-US" dirty="0"/>
          </a:p>
        </p:txBody>
      </p:sp>
    </p:spTree>
    <p:extLst>
      <p:ext uri="{BB962C8B-B14F-4D97-AF65-F5344CB8AC3E}">
        <p14:creationId xmlns:p14="http://schemas.microsoft.com/office/powerpoint/2010/main" val="344679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a:xfrm>
            <a:off x="1167492" y="381000"/>
            <a:ext cx="9779183" cy="1325563"/>
          </a:xfrm>
        </p:spPr>
        <p:txBody>
          <a:bodyPr/>
          <a:lstStyle/>
          <a:p>
            <a:r>
              <a:rPr lang="en-US" dirty="0"/>
              <a:t>Areas of focus</a:t>
            </a:r>
          </a:p>
        </p:txBody>
      </p:sp>
      <p:sp>
        <p:nvSpPr>
          <p:cNvPr id="3" name="Text Placeholder 2">
            <a:extLst>
              <a:ext uri="{FF2B5EF4-FFF2-40B4-BE49-F238E27FC236}">
                <a16:creationId xmlns:a16="http://schemas.microsoft.com/office/drawing/2014/main" id="{EFB90AB4-D228-4548-B072-726498212362}"/>
              </a:ext>
            </a:extLst>
          </p:cNvPr>
          <p:cNvSpPr>
            <a:spLocks noGrp="1"/>
          </p:cNvSpPr>
          <p:nvPr>
            <p:ph idx="11"/>
          </p:nvPr>
        </p:nvSpPr>
        <p:spPr>
          <a:xfrm>
            <a:off x="1167493" y="2005689"/>
            <a:ext cx="4663440" cy="522514"/>
          </a:xfrm>
        </p:spPr>
        <p:txBody>
          <a:bodyPr/>
          <a:lstStyle/>
          <a:p>
            <a:endParaRPr lang="en-US" sz="2000" b="0" dirty="0">
              <a:latin typeface="+mn-lt"/>
            </a:endParaRP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idx="1"/>
          </p:nvPr>
        </p:nvSpPr>
        <p:spPr>
          <a:xfrm>
            <a:off x="1167493" y="2528203"/>
            <a:ext cx="4663440" cy="2828613"/>
          </a:xfrm>
        </p:spPr>
        <p:txBody>
          <a:bodyPr vert="horz" lIns="91440" tIns="45720" rIns="91440" bIns="45720" rtlCol="0" anchor="t">
            <a:normAutofit/>
          </a:bodyPr>
          <a:lstStyle/>
          <a:p>
            <a:r>
              <a:rPr lang="en-US" dirty="0"/>
              <a:t>Missing supporting documentation </a:t>
            </a:r>
          </a:p>
          <a:p>
            <a:r>
              <a:rPr lang="en-US" dirty="0"/>
              <a:t>Untimely filings for portability when the estate is otherwise required to file</a:t>
            </a:r>
          </a:p>
          <a:p>
            <a:r>
              <a:rPr lang="en-US" dirty="0"/>
              <a:t>Disallowed deductions</a:t>
            </a:r>
          </a:p>
          <a:p>
            <a:r>
              <a:rPr lang="en-US" dirty="0"/>
              <a:t>Amended Returns requesting a refund</a:t>
            </a:r>
          </a:p>
        </p:txBody>
      </p:sp>
      <p:sp>
        <p:nvSpPr>
          <p:cNvPr id="6" name="Text Placeholder 5">
            <a:extLst>
              <a:ext uri="{FF2B5EF4-FFF2-40B4-BE49-F238E27FC236}">
                <a16:creationId xmlns:a16="http://schemas.microsoft.com/office/drawing/2014/main" id="{F5018B6D-E395-49AD-92AD-AD69E3AB40C3}"/>
              </a:ext>
            </a:extLst>
          </p:cNvPr>
          <p:cNvSpPr>
            <a:spLocks noGrp="1"/>
          </p:cNvSpPr>
          <p:nvPr>
            <p:ph idx="12"/>
          </p:nvPr>
        </p:nvSpPr>
        <p:spPr>
          <a:xfrm>
            <a:off x="6283235" y="2005689"/>
            <a:ext cx="4663440" cy="522514"/>
          </a:xfrm>
        </p:spPr>
        <p:txBody>
          <a:bodyPr/>
          <a:lstStyle/>
          <a:p>
            <a:endParaRPr lang="en-US" dirty="0"/>
          </a:p>
        </p:txBody>
      </p:sp>
      <p:sp>
        <p:nvSpPr>
          <p:cNvPr id="5" name="Content Placeholder 4">
            <a:extLst>
              <a:ext uri="{FF2B5EF4-FFF2-40B4-BE49-F238E27FC236}">
                <a16:creationId xmlns:a16="http://schemas.microsoft.com/office/drawing/2014/main" id="{BDB9D020-1E25-453D-83DF-1420ACD3968D}"/>
              </a:ext>
            </a:extLst>
          </p:cNvPr>
          <p:cNvSpPr>
            <a:spLocks noGrp="1"/>
          </p:cNvSpPr>
          <p:nvPr>
            <p:ph idx="10"/>
          </p:nvPr>
        </p:nvSpPr>
        <p:spPr>
          <a:xfrm>
            <a:off x="6283235" y="2528203"/>
            <a:ext cx="4663440" cy="2828613"/>
          </a:xfrm>
        </p:spPr>
        <p:txBody>
          <a:bodyPr vert="horz" lIns="91440" tIns="45720" rIns="91440" bIns="45720" rtlCol="0" anchor="t">
            <a:normAutofit/>
          </a:bodyPr>
          <a:lstStyle/>
          <a:p>
            <a:r>
              <a:rPr lang="en-US" dirty="0"/>
              <a:t>Taxes paid to other jurisdictions also includable in the Maryland Estate</a:t>
            </a:r>
          </a:p>
          <a:p>
            <a:r>
              <a:rPr lang="en-US" dirty="0"/>
              <a:t>QTIP election requirements</a:t>
            </a:r>
          </a:p>
          <a:p>
            <a:r>
              <a:rPr lang="en-US" dirty="0"/>
              <a:t>Inheritance tax vs. Estate tax</a:t>
            </a:r>
          </a:p>
          <a:p>
            <a:r>
              <a:rPr lang="en-US" dirty="0"/>
              <a:t>Untimely paid inheritance tax implications</a:t>
            </a:r>
          </a:p>
        </p:txBody>
      </p:sp>
      <p:sp>
        <p:nvSpPr>
          <p:cNvPr id="8" name="Footer Placeholder 7">
            <a:extLst>
              <a:ext uri="{FF2B5EF4-FFF2-40B4-BE49-F238E27FC236}">
                <a16:creationId xmlns:a16="http://schemas.microsoft.com/office/drawing/2014/main" id="{0DD1986A-9AF9-5C45-BE85-20D5AA267AE1}"/>
              </a:ext>
            </a:extLst>
          </p:cNvPr>
          <p:cNvSpPr>
            <a:spLocks noGrp="1"/>
          </p:cNvSpPr>
          <p:nvPr>
            <p:ph type="ftr" sz="quarter" idx="3"/>
          </p:nvPr>
        </p:nvSpPr>
        <p:spPr>
          <a:xfrm>
            <a:off x="4038600" y="6356350"/>
            <a:ext cx="4114800" cy="365125"/>
          </a:xfrm>
        </p:spPr>
        <p:txBody>
          <a:bodyPr/>
          <a:lstStyle/>
          <a:p>
            <a:endParaRPr lang="en-US" dirty="0"/>
          </a:p>
        </p:txBody>
      </p:sp>
      <p:sp>
        <p:nvSpPr>
          <p:cNvPr id="9" name="Slide Number Placeholder 8">
            <a:extLst>
              <a:ext uri="{FF2B5EF4-FFF2-40B4-BE49-F238E27FC236}">
                <a16:creationId xmlns:a16="http://schemas.microsoft.com/office/drawing/2014/main" id="{6FD448B0-743E-0045-8131-69B4EEC58365}"/>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5</a:t>
            </a:fld>
            <a:endParaRPr lang="en-US" dirty="0"/>
          </a:p>
        </p:txBody>
      </p:sp>
    </p:spTree>
    <p:extLst>
      <p:ext uri="{BB962C8B-B14F-4D97-AF65-F5344CB8AC3E}">
        <p14:creationId xmlns:p14="http://schemas.microsoft.com/office/powerpoint/2010/main" val="2563119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191A4-7839-4F63-B17C-7C366C59488C}"/>
              </a:ext>
            </a:extLst>
          </p:cNvPr>
          <p:cNvSpPr>
            <a:spLocks noGrp="1"/>
          </p:cNvSpPr>
          <p:nvPr>
            <p:ph type="title"/>
          </p:nvPr>
        </p:nvSpPr>
        <p:spPr>
          <a:xfrm>
            <a:off x="1167492" y="381000"/>
            <a:ext cx="9779183" cy="1325563"/>
          </a:xfrm>
        </p:spPr>
        <p:txBody>
          <a:bodyPr/>
          <a:lstStyle/>
          <a:p>
            <a:r>
              <a:rPr lang="en-US" dirty="0"/>
              <a:t>Legislative Updates</a:t>
            </a:r>
          </a:p>
        </p:txBody>
      </p:sp>
      <p:sp>
        <p:nvSpPr>
          <p:cNvPr id="9" name="Content Placeholder 8">
            <a:extLst>
              <a:ext uri="{FF2B5EF4-FFF2-40B4-BE49-F238E27FC236}">
                <a16:creationId xmlns:a16="http://schemas.microsoft.com/office/drawing/2014/main" id="{472FA7B1-CD7F-3646-B44C-91A107A0CBEE}"/>
              </a:ext>
            </a:extLst>
          </p:cNvPr>
          <p:cNvSpPr>
            <a:spLocks noGrp="1"/>
          </p:cNvSpPr>
          <p:nvPr>
            <p:ph idx="11"/>
          </p:nvPr>
        </p:nvSpPr>
        <p:spPr>
          <a:xfrm>
            <a:off x="1167493" y="2003804"/>
            <a:ext cx="3173278" cy="522514"/>
          </a:xfrm>
        </p:spPr>
        <p:txBody>
          <a:bodyPr/>
          <a:lstStyle/>
          <a:p>
            <a:r>
              <a:rPr lang="en-US" dirty="0"/>
              <a:t>Portability</a:t>
            </a:r>
          </a:p>
        </p:txBody>
      </p:sp>
      <p:sp>
        <p:nvSpPr>
          <p:cNvPr id="4" name="Content Placeholder 3">
            <a:extLst>
              <a:ext uri="{FF2B5EF4-FFF2-40B4-BE49-F238E27FC236}">
                <a16:creationId xmlns:a16="http://schemas.microsoft.com/office/drawing/2014/main" id="{9B9ED227-95A7-4B08-91FE-5E0EF0D41D20}"/>
              </a:ext>
            </a:extLst>
          </p:cNvPr>
          <p:cNvSpPr>
            <a:spLocks noGrp="1"/>
          </p:cNvSpPr>
          <p:nvPr>
            <p:ph idx="1"/>
          </p:nvPr>
        </p:nvSpPr>
        <p:spPr>
          <a:xfrm>
            <a:off x="1167491" y="2526318"/>
            <a:ext cx="3173278" cy="3226412"/>
          </a:xfrm>
        </p:spPr>
        <p:txBody>
          <a:bodyPr vert="horz" lIns="91440" tIns="45720" rIns="91440" bIns="45720" rtlCol="0" anchor="t">
            <a:noAutofit/>
          </a:bodyPr>
          <a:lstStyle/>
          <a:p>
            <a:r>
              <a:rPr lang="en-US" dirty="0"/>
              <a:t>If the pre-deceased spouse passed prior to January 1, 2019 an election must have been made on the Federal return for DSUE. (no change)</a:t>
            </a:r>
          </a:p>
          <a:p>
            <a:r>
              <a:rPr lang="en-US" dirty="0"/>
              <a:t>If the pre-deceased spouse passed on/after January 1, 2019 AND their gross estate was over $5M the election must be made on a TIMELY FILED MET1.</a:t>
            </a:r>
          </a:p>
          <a:p>
            <a:endParaRPr lang="en-US" dirty="0"/>
          </a:p>
          <a:p>
            <a:endParaRPr lang="en-US" dirty="0"/>
          </a:p>
        </p:txBody>
      </p:sp>
      <p:sp>
        <p:nvSpPr>
          <p:cNvPr id="10" name="Content Placeholder 9">
            <a:extLst>
              <a:ext uri="{FF2B5EF4-FFF2-40B4-BE49-F238E27FC236}">
                <a16:creationId xmlns:a16="http://schemas.microsoft.com/office/drawing/2014/main" id="{585697B7-EBBB-0E4B-AA02-0D3F94821C6E}"/>
              </a:ext>
            </a:extLst>
          </p:cNvPr>
          <p:cNvSpPr>
            <a:spLocks noGrp="1"/>
          </p:cNvSpPr>
          <p:nvPr>
            <p:ph idx="12"/>
          </p:nvPr>
        </p:nvSpPr>
        <p:spPr>
          <a:xfrm>
            <a:off x="4683788" y="2003804"/>
            <a:ext cx="3173278" cy="522514"/>
          </a:xfrm>
        </p:spPr>
        <p:txBody>
          <a:bodyPr/>
          <a:lstStyle/>
          <a:p>
            <a:r>
              <a:rPr lang="en-US" dirty="0"/>
              <a:t>Per SB0055</a:t>
            </a:r>
          </a:p>
        </p:txBody>
      </p:sp>
      <p:sp>
        <p:nvSpPr>
          <p:cNvPr id="5" name="Content Placeholder 4">
            <a:extLst>
              <a:ext uri="{FF2B5EF4-FFF2-40B4-BE49-F238E27FC236}">
                <a16:creationId xmlns:a16="http://schemas.microsoft.com/office/drawing/2014/main" id="{9C2ECAAA-1E9C-4845-8EA9-E11A76F08150}"/>
              </a:ext>
            </a:extLst>
          </p:cNvPr>
          <p:cNvSpPr>
            <a:spLocks noGrp="1"/>
          </p:cNvSpPr>
          <p:nvPr>
            <p:ph idx="10"/>
          </p:nvPr>
        </p:nvSpPr>
        <p:spPr>
          <a:xfrm>
            <a:off x="4683787" y="2526318"/>
            <a:ext cx="3173279" cy="2828613"/>
          </a:xfrm>
        </p:spPr>
        <p:txBody>
          <a:bodyPr vert="horz" lIns="91440" tIns="45720" rIns="91440" bIns="45720" rtlCol="0" anchor="t">
            <a:normAutofit fontScale="92500"/>
          </a:bodyPr>
          <a:lstStyle/>
          <a:p>
            <a:r>
              <a:rPr lang="en-US" dirty="0"/>
              <a:t>If the pre-deceased spouse passes on/after January 1, 2019 and was NOT otherwise required to file (i.e. the gross estate was under $5M):</a:t>
            </a:r>
          </a:p>
          <a:p>
            <a:r>
              <a:rPr lang="en-US" dirty="0"/>
              <a:t>The portability election must be made on the MET1 within the same time allowed by the IRS (currently 5 years from DOD)</a:t>
            </a:r>
          </a:p>
          <a:p>
            <a:endParaRPr lang="en-US" dirty="0"/>
          </a:p>
          <a:p>
            <a:endParaRPr lang="en-US" dirty="0"/>
          </a:p>
        </p:txBody>
      </p:sp>
      <p:sp>
        <p:nvSpPr>
          <p:cNvPr id="13" name="Content Placeholder 12">
            <a:extLst>
              <a:ext uri="{FF2B5EF4-FFF2-40B4-BE49-F238E27FC236}">
                <a16:creationId xmlns:a16="http://schemas.microsoft.com/office/drawing/2014/main" id="{EB1FFBC5-1733-5E4A-BF11-2C157D9917CC}"/>
              </a:ext>
            </a:extLst>
          </p:cNvPr>
          <p:cNvSpPr>
            <a:spLocks noGrp="1"/>
          </p:cNvSpPr>
          <p:nvPr>
            <p:ph idx="14"/>
          </p:nvPr>
        </p:nvSpPr>
        <p:spPr>
          <a:xfrm>
            <a:off x="8200083" y="2003804"/>
            <a:ext cx="3173278" cy="522514"/>
          </a:xfrm>
        </p:spPr>
        <p:txBody>
          <a:bodyPr/>
          <a:lstStyle/>
          <a:p>
            <a:r>
              <a:rPr lang="en-US" dirty="0"/>
              <a:t>Retroactive</a:t>
            </a:r>
          </a:p>
        </p:txBody>
      </p:sp>
      <p:sp>
        <p:nvSpPr>
          <p:cNvPr id="11" name="Content Placeholder 10">
            <a:extLst>
              <a:ext uri="{FF2B5EF4-FFF2-40B4-BE49-F238E27FC236}">
                <a16:creationId xmlns:a16="http://schemas.microsoft.com/office/drawing/2014/main" id="{48A12450-9474-8A49-BAEB-20C6F51540D5}"/>
              </a:ext>
            </a:extLst>
          </p:cNvPr>
          <p:cNvSpPr>
            <a:spLocks noGrp="1"/>
          </p:cNvSpPr>
          <p:nvPr>
            <p:ph idx="13"/>
          </p:nvPr>
        </p:nvSpPr>
        <p:spPr>
          <a:xfrm>
            <a:off x="8200082" y="2526318"/>
            <a:ext cx="3173279" cy="2828613"/>
          </a:xfrm>
        </p:spPr>
        <p:txBody>
          <a:bodyPr/>
          <a:lstStyle/>
          <a:p>
            <a:r>
              <a:rPr lang="en-US" dirty="0"/>
              <a:t>The current 5 year deadline is retroactive meaning that returns previously denied due to the previous 2 year deadline would now be allowed upon written request of the estate.</a:t>
            </a:r>
          </a:p>
        </p:txBody>
      </p:sp>
      <p:sp>
        <p:nvSpPr>
          <p:cNvPr id="7" name="Footer Placeholder 6">
            <a:extLst>
              <a:ext uri="{FF2B5EF4-FFF2-40B4-BE49-F238E27FC236}">
                <a16:creationId xmlns:a16="http://schemas.microsoft.com/office/drawing/2014/main" id="{B42ACFC2-B54A-8244-B5D9-4B1EC2EED59D}"/>
              </a:ext>
            </a:extLst>
          </p:cNvPr>
          <p:cNvSpPr>
            <a:spLocks noGrp="1"/>
          </p:cNvSpPr>
          <p:nvPr>
            <p:ph type="ftr" sz="quarter" idx="3"/>
          </p:nvPr>
        </p:nvSpPr>
        <p:spPr>
          <a:xfrm>
            <a:off x="4038600" y="6356350"/>
            <a:ext cx="4114800" cy="365125"/>
          </a:xfrm>
        </p:spPr>
        <p:txBody>
          <a:bodyPr/>
          <a:lstStyle/>
          <a:p>
            <a:endParaRPr lang="en-US" dirty="0"/>
          </a:p>
        </p:txBody>
      </p:sp>
      <p:sp>
        <p:nvSpPr>
          <p:cNvPr id="8" name="Slide Number Placeholder 7">
            <a:extLst>
              <a:ext uri="{FF2B5EF4-FFF2-40B4-BE49-F238E27FC236}">
                <a16:creationId xmlns:a16="http://schemas.microsoft.com/office/drawing/2014/main" id="{B609FC03-B5BE-D846-993A-8E351C9509F3}"/>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6</a:t>
            </a:fld>
            <a:endParaRPr lang="en-US" dirty="0"/>
          </a:p>
        </p:txBody>
      </p:sp>
    </p:spTree>
    <p:extLst>
      <p:ext uri="{BB962C8B-B14F-4D97-AF65-F5344CB8AC3E}">
        <p14:creationId xmlns:p14="http://schemas.microsoft.com/office/powerpoint/2010/main" val="2721508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191A4-7839-4F63-B17C-7C366C59488C}"/>
              </a:ext>
            </a:extLst>
          </p:cNvPr>
          <p:cNvSpPr>
            <a:spLocks noGrp="1"/>
          </p:cNvSpPr>
          <p:nvPr>
            <p:ph type="title"/>
          </p:nvPr>
        </p:nvSpPr>
        <p:spPr>
          <a:xfrm>
            <a:off x="1167492" y="381000"/>
            <a:ext cx="9779183" cy="1325563"/>
          </a:xfrm>
        </p:spPr>
        <p:txBody>
          <a:bodyPr/>
          <a:lstStyle/>
          <a:p>
            <a:r>
              <a:rPr lang="en-US" dirty="0"/>
              <a:t>Helpful Hints for Practitioners</a:t>
            </a:r>
          </a:p>
        </p:txBody>
      </p:sp>
      <p:sp>
        <p:nvSpPr>
          <p:cNvPr id="9" name="Content Placeholder 8">
            <a:extLst>
              <a:ext uri="{FF2B5EF4-FFF2-40B4-BE49-F238E27FC236}">
                <a16:creationId xmlns:a16="http://schemas.microsoft.com/office/drawing/2014/main" id="{472FA7B1-CD7F-3646-B44C-91A107A0CBEE}"/>
              </a:ext>
            </a:extLst>
          </p:cNvPr>
          <p:cNvSpPr>
            <a:spLocks noGrp="1"/>
          </p:cNvSpPr>
          <p:nvPr>
            <p:ph idx="11"/>
          </p:nvPr>
        </p:nvSpPr>
        <p:spPr>
          <a:xfrm>
            <a:off x="1167493" y="2003804"/>
            <a:ext cx="3173278" cy="522514"/>
          </a:xfrm>
        </p:spPr>
        <p:txBody>
          <a:bodyPr/>
          <a:lstStyle/>
          <a:p>
            <a:r>
              <a:rPr lang="en-US" dirty="0"/>
              <a:t>Filing for extension</a:t>
            </a:r>
          </a:p>
        </p:txBody>
      </p:sp>
      <p:sp>
        <p:nvSpPr>
          <p:cNvPr id="4" name="Content Placeholder 3">
            <a:extLst>
              <a:ext uri="{FF2B5EF4-FFF2-40B4-BE49-F238E27FC236}">
                <a16:creationId xmlns:a16="http://schemas.microsoft.com/office/drawing/2014/main" id="{9B9ED227-95A7-4B08-91FE-5E0EF0D41D20}"/>
              </a:ext>
            </a:extLst>
          </p:cNvPr>
          <p:cNvSpPr>
            <a:spLocks noGrp="1"/>
          </p:cNvSpPr>
          <p:nvPr>
            <p:ph idx="1"/>
          </p:nvPr>
        </p:nvSpPr>
        <p:spPr>
          <a:xfrm>
            <a:off x="1167491" y="2526318"/>
            <a:ext cx="3173278" cy="3226412"/>
          </a:xfrm>
        </p:spPr>
        <p:txBody>
          <a:bodyPr vert="horz" lIns="91440" tIns="45720" rIns="91440" bIns="45720" rtlCol="0" anchor="t">
            <a:noAutofit/>
          </a:bodyPr>
          <a:lstStyle/>
          <a:p>
            <a:r>
              <a:rPr lang="en-US" dirty="0"/>
              <a:t>If the estate is still awaiting valuations as of the 9 month filing deadline file the extension request.  Especially if the estate is anywhere close to the filing threshold</a:t>
            </a:r>
          </a:p>
          <a:p>
            <a:endParaRPr lang="en-US" dirty="0"/>
          </a:p>
        </p:txBody>
      </p:sp>
      <p:sp>
        <p:nvSpPr>
          <p:cNvPr id="10" name="Content Placeholder 9">
            <a:extLst>
              <a:ext uri="{FF2B5EF4-FFF2-40B4-BE49-F238E27FC236}">
                <a16:creationId xmlns:a16="http://schemas.microsoft.com/office/drawing/2014/main" id="{585697B7-EBBB-0E4B-AA02-0D3F94821C6E}"/>
              </a:ext>
            </a:extLst>
          </p:cNvPr>
          <p:cNvSpPr>
            <a:spLocks noGrp="1"/>
          </p:cNvSpPr>
          <p:nvPr>
            <p:ph idx="12"/>
          </p:nvPr>
        </p:nvSpPr>
        <p:spPr>
          <a:xfrm>
            <a:off x="4683788" y="2003804"/>
            <a:ext cx="3173278" cy="522514"/>
          </a:xfrm>
        </p:spPr>
        <p:txBody>
          <a:bodyPr/>
          <a:lstStyle/>
          <a:p>
            <a:r>
              <a:rPr lang="en-US" dirty="0"/>
              <a:t>Responding to Correspondence</a:t>
            </a:r>
          </a:p>
          <a:p>
            <a:endParaRPr lang="en-US" dirty="0"/>
          </a:p>
        </p:txBody>
      </p:sp>
      <p:sp>
        <p:nvSpPr>
          <p:cNvPr id="5" name="Content Placeholder 4">
            <a:extLst>
              <a:ext uri="{FF2B5EF4-FFF2-40B4-BE49-F238E27FC236}">
                <a16:creationId xmlns:a16="http://schemas.microsoft.com/office/drawing/2014/main" id="{9C2ECAAA-1E9C-4845-8EA9-E11A76F08150}"/>
              </a:ext>
            </a:extLst>
          </p:cNvPr>
          <p:cNvSpPr>
            <a:spLocks noGrp="1"/>
          </p:cNvSpPr>
          <p:nvPr>
            <p:ph idx="10"/>
          </p:nvPr>
        </p:nvSpPr>
        <p:spPr>
          <a:xfrm>
            <a:off x="4683787" y="2526318"/>
            <a:ext cx="3173279" cy="2828613"/>
          </a:xfrm>
        </p:spPr>
        <p:txBody>
          <a:bodyPr vert="horz" lIns="91440" tIns="45720" rIns="91440" bIns="45720" rtlCol="0" anchor="t">
            <a:normAutofit fontScale="92500"/>
          </a:bodyPr>
          <a:lstStyle/>
          <a:p>
            <a:endParaRPr lang="en-US" dirty="0"/>
          </a:p>
          <a:p>
            <a:r>
              <a:rPr lang="en-US" dirty="0"/>
              <a:t>Make sure the contact person listed on the MET1 and/or MET1-E can promptly respond to correspondence from the Comptrollers office.  They may receive notice and demands for filing, document requests, deficiency notices, assessments, etc.</a:t>
            </a:r>
          </a:p>
        </p:txBody>
      </p:sp>
      <p:sp>
        <p:nvSpPr>
          <p:cNvPr id="13" name="Content Placeholder 12">
            <a:extLst>
              <a:ext uri="{FF2B5EF4-FFF2-40B4-BE49-F238E27FC236}">
                <a16:creationId xmlns:a16="http://schemas.microsoft.com/office/drawing/2014/main" id="{EB1FFBC5-1733-5E4A-BF11-2C157D9917CC}"/>
              </a:ext>
            </a:extLst>
          </p:cNvPr>
          <p:cNvSpPr>
            <a:spLocks noGrp="1"/>
          </p:cNvSpPr>
          <p:nvPr>
            <p:ph idx="14"/>
          </p:nvPr>
        </p:nvSpPr>
        <p:spPr>
          <a:xfrm>
            <a:off x="8200083" y="2003804"/>
            <a:ext cx="3173278" cy="522514"/>
          </a:xfrm>
        </p:spPr>
        <p:txBody>
          <a:bodyPr/>
          <a:lstStyle/>
          <a:p>
            <a:r>
              <a:rPr lang="en-US" dirty="0"/>
              <a:t>Waiver Requests</a:t>
            </a:r>
          </a:p>
        </p:txBody>
      </p:sp>
      <p:sp>
        <p:nvSpPr>
          <p:cNvPr id="11" name="Content Placeholder 10">
            <a:extLst>
              <a:ext uri="{FF2B5EF4-FFF2-40B4-BE49-F238E27FC236}">
                <a16:creationId xmlns:a16="http://schemas.microsoft.com/office/drawing/2014/main" id="{48A12450-9474-8A49-BAEB-20C6F51540D5}"/>
              </a:ext>
            </a:extLst>
          </p:cNvPr>
          <p:cNvSpPr>
            <a:spLocks noGrp="1"/>
          </p:cNvSpPr>
          <p:nvPr>
            <p:ph idx="13"/>
          </p:nvPr>
        </p:nvSpPr>
        <p:spPr>
          <a:xfrm>
            <a:off x="8200082" y="2526318"/>
            <a:ext cx="3173279" cy="3950682"/>
          </a:xfrm>
        </p:spPr>
        <p:txBody>
          <a:bodyPr/>
          <a:lstStyle/>
          <a:p>
            <a:r>
              <a:rPr lang="en-US" dirty="0"/>
              <a:t>A waiver request must be made in writing.  These requests are first reviewed by the processors and then sent to the manager for determination.  They generally take 6-8 weeks for a decision.  If the request is denied, the estate runs the risk of accumulation of additional interest if the deficiency or assessment is not paid in full prior to the request.</a:t>
            </a:r>
          </a:p>
        </p:txBody>
      </p:sp>
      <p:sp>
        <p:nvSpPr>
          <p:cNvPr id="7" name="Footer Placeholder 6">
            <a:extLst>
              <a:ext uri="{FF2B5EF4-FFF2-40B4-BE49-F238E27FC236}">
                <a16:creationId xmlns:a16="http://schemas.microsoft.com/office/drawing/2014/main" id="{B42ACFC2-B54A-8244-B5D9-4B1EC2EED59D}"/>
              </a:ext>
            </a:extLst>
          </p:cNvPr>
          <p:cNvSpPr>
            <a:spLocks noGrp="1"/>
          </p:cNvSpPr>
          <p:nvPr>
            <p:ph type="ftr" sz="quarter" idx="3"/>
          </p:nvPr>
        </p:nvSpPr>
        <p:spPr>
          <a:xfrm>
            <a:off x="4038600" y="6356350"/>
            <a:ext cx="4114800" cy="365125"/>
          </a:xfrm>
        </p:spPr>
        <p:txBody>
          <a:bodyPr/>
          <a:lstStyle/>
          <a:p>
            <a:endParaRPr lang="en-US" dirty="0"/>
          </a:p>
        </p:txBody>
      </p:sp>
      <p:sp>
        <p:nvSpPr>
          <p:cNvPr id="8" name="Slide Number Placeholder 7">
            <a:extLst>
              <a:ext uri="{FF2B5EF4-FFF2-40B4-BE49-F238E27FC236}">
                <a16:creationId xmlns:a16="http://schemas.microsoft.com/office/drawing/2014/main" id="{B609FC03-B5BE-D846-993A-8E351C9509F3}"/>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7</a:t>
            </a:fld>
            <a:endParaRPr lang="en-US" dirty="0"/>
          </a:p>
        </p:txBody>
      </p:sp>
    </p:spTree>
    <p:extLst>
      <p:ext uri="{BB962C8B-B14F-4D97-AF65-F5344CB8AC3E}">
        <p14:creationId xmlns:p14="http://schemas.microsoft.com/office/powerpoint/2010/main" val="40704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1A202-23A3-4F3A-AA92-0172C8D2DA06}"/>
              </a:ext>
            </a:extLst>
          </p:cNvPr>
          <p:cNvSpPr>
            <a:spLocks noGrp="1"/>
          </p:cNvSpPr>
          <p:nvPr>
            <p:ph type="ctrTitle"/>
          </p:nvPr>
        </p:nvSpPr>
        <p:spPr/>
        <p:txBody>
          <a:bodyPr/>
          <a:lstStyle/>
          <a:p>
            <a:r>
              <a:rPr lang="en-US" dirty="0"/>
              <a:t>Q &amp; A</a:t>
            </a:r>
          </a:p>
        </p:txBody>
      </p:sp>
      <p:sp>
        <p:nvSpPr>
          <p:cNvPr id="3" name="Content Placeholder 2">
            <a:extLst>
              <a:ext uri="{FF2B5EF4-FFF2-40B4-BE49-F238E27FC236}">
                <a16:creationId xmlns:a16="http://schemas.microsoft.com/office/drawing/2014/main" id="{7B943E7C-A74D-4CB3-844B-51917C88C95F}"/>
              </a:ext>
            </a:extLst>
          </p:cNvPr>
          <p:cNvSpPr>
            <a:spLocks noGrp="1"/>
          </p:cNvSpPr>
          <p:nvPr>
            <p:ph type="subTitle" idx="1"/>
          </p:nvPr>
        </p:nvSpPr>
        <p:spPr/>
        <p:txBody>
          <a:bodyPr vert="horz" lIns="91440" tIns="45720" rIns="91440" bIns="45720" rtlCol="0" anchor="t">
            <a:normAutofit/>
          </a:bodyPr>
          <a:lstStyle/>
          <a:p>
            <a:endParaRPr lang="en-US" dirty="0"/>
          </a:p>
        </p:txBody>
      </p:sp>
      <p:sp>
        <p:nvSpPr>
          <p:cNvPr id="5" name="Footer Placeholder 4">
            <a:extLst>
              <a:ext uri="{FF2B5EF4-FFF2-40B4-BE49-F238E27FC236}">
                <a16:creationId xmlns:a16="http://schemas.microsoft.com/office/drawing/2014/main" id="{03FD8152-D9C3-204A-9444-45CD4F180EB4}"/>
              </a:ext>
            </a:extLst>
          </p:cNvPr>
          <p:cNvSpPr>
            <a:spLocks noGrp="1"/>
          </p:cNvSpPr>
          <p:nvPr>
            <p:ph type="ftr" sz="quarter" idx="4294967295"/>
          </p:nvPr>
        </p:nvSpPr>
        <p:spPr>
          <a:xfrm>
            <a:off x="0" y="6356350"/>
            <a:ext cx="4114800" cy="365125"/>
          </a:xfrm>
        </p:spPr>
        <p:txBody>
          <a:bodyPr/>
          <a:lstStyle/>
          <a:p>
            <a:endParaRPr lang="en-US" dirty="0"/>
          </a:p>
        </p:txBody>
      </p:sp>
      <p:sp>
        <p:nvSpPr>
          <p:cNvPr id="6" name="Slide Number Placeholder 5">
            <a:extLst>
              <a:ext uri="{FF2B5EF4-FFF2-40B4-BE49-F238E27FC236}">
                <a16:creationId xmlns:a16="http://schemas.microsoft.com/office/drawing/2014/main" id="{B25B7362-01DC-0E4C-9B34-0DF3FD449CAD}"/>
              </a:ext>
            </a:extLst>
          </p:cNvPr>
          <p:cNvSpPr>
            <a:spLocks noGrp="1"/>
          </p:cNvSpPr>
          <p:nvPr>
            <p:ph type="sldNum" sz="quarter" idx="4294967295"/>
          </p:nvPr>
        </p:nvSpPr>
        <p:spPr>
          <a:xfrm>
            <a:off x="10587038" y="6356350"/>
            <a:ext cx="1604962" cy="365125"/>
          </a:xfrm>
        </p:spPr>
        <p:txBody>
          <a:body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445070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1122363"/>
            <a:ext cx="6220278" cy="2387600"/>
          </a:xfrm>
        </p:spPr>
        <p:txBody>
          <a:bodyPr/>
          <a:lstStyle/>
          <a:p>
            <a:r>
              <a:rPr lang="en-US" dirty="0"/>
              <a:t>Thank you</a:t>
            </a:r>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type="subTitle" idx="1"/>
          </p:nvPr>
        </p:nvSpPr>
        <p:spPr>
          <a:xfrm>
            <a:off x="1167493" y="3602038"/>
            <a:ext cx="6220277" cy="2247219"/>
          </a:xfrm>
        </p:spPr>
        <p:txBody>
          <a:bodyPr>
            <a:normAutofit/>
          </a:bodyPr>
          <a:lstStyle/>
          <a:p>
            <a:r>
              <a:rPr lang="en-US" dirty="0"/>
              <a:t>Amanda Abel​</a:t>
            </a:r>
          </a:p>
          <a:p>
            <a:r>
              <a:rPr lang="en-US" dirty="0"/>
              <a:t>AAbel@marylandtaxes.gov</a:t>
            </a:r>
          </a:p>
          <a:p>
            <a:r>
              <a:rPr lang="en-US" dirty="0"/>
              <a:t>www.marylandtaxes.gov</a:t>
            </a:r>
          </a:p>
        </p:txBody>
      </p:sp>
    </p:spTree>
    <p:extLst>
      <p:ext uri="{BB962C8B-B14F-4D97-AF65-F5344CB8AC3E}">
        <p14:creationId xmlns:p14="http://schemas.microsoft.com/office/powerpoint/2010/main" val="926184573"/>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presentation" id="{4A1BE7B5-16BB-4EDB-94C0-CDDC43FF64E7}" vid="{7F008C83-F8F9-4FE6-A625-57BD0F448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Props1.xml><?xml version="1.0" encoding="utf-8"?>
<ds:datastoreItem xmlns:ds="http://schemas.openxmlformats.org/officeDocument/2006/customXml" ds:itemID="{81C465B7-820B-4DEA-AB4B-5167C1BE9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076B5C-85B0-4D30-852D-5E5312EEA93B}">
  <ds:schemaRefs>
    <ds:schemaRef ds:uri="http://schemas.microsoft.com/sharepoint/v3/contenttype/forms"/>
  </ds:schemaRefs>
</ds:datastoreItem>
</file>

<file path=customXml/itemProps3.xml><?xml version="1.0" encoding="utf-8"?>
<ds:datastoreItem xmlns:ds="http://schemas.openxmlformats.org/officeDocument/2006/customXml" ds:itemID="{1342FAFE-88B4-49B4-9588-86CB0E564E50}">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{E162982C-305C-462B-A621-3D01D3317606}tf45331398_win32</Template>
  <TotalTime>56</TotalTime>
  <Words>665</Words>
  <Application>Microsoft Office PowerPoint</Application>
  <PresentationFormat>Widescreen</PresentationFormat>
  <Paragraphs>50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Open Sans</vt:lpstr>
      <vt:lpstr>Tenorite</vt:lpstr>
      <vt:lpstr>Office Theme</vt:lpstr>
      <vt:lpstr>Maryland Estate Tax</vt:lpstr>
      <vt:lpstr>Agenda</vt:lpstr>
      <vt:lpstr>What is the Maryland Estate Tax?</vt:lpstr>
      <vt:lpstr>Common Problems </vt:lpstr>
      <vt:lpstr>Areas of focus</vt:lpstr>
      <vt:lpstr>Legislative Updates</vt:lpstr>
      <vt:lpstr>Helpful Hints for Practitioners</vt:lpstr>
      <vt:lpstr>Q &amp; A</vt:lpstr>
      <vt:lpstr>Thank you</vt:lpstr>
    </vt:vector>
  </TitlesOfParts>
  <Company>Comptroller of Maryland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Maryland Estate Tax</dc:title>
  <dc:creator>Abel, Amanda</dc:creator>
  <cp:lastModifiedBy>Abel, Amanda</cp:lastModifiedBy>
  <cp:revision>2</cp:revision>
  <dcterms:created xsi:type="dcterms:W3CDTF">2023-12-22T14:29:44Z</dcterms:created>
  <dcterms:modified xsi:type="dcterms:W3CDTF">2023-12-22T15:26:43Z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